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74" r:id="rId3"/>
    <p:sldId id="272" r:id="rId4"/>
    <p:sldId id="266" r:id="rId5"/>
    <p:sldId id="268" r:id="rId6"/>
    <p:sldId id="269" r:id="rId7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1470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49E1E3-92D8-418B-AFFC-F7D8ED4FA179}" type="datetimeFigureOut">
              <a:rPr lang="ru-RU" smtClean="0"/>
              <a:t>25.06.2016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204AB9-8E6C-41DE-9946-BE1DBA59BE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91529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180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958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067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6031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316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304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378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3748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7593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5435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220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4643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7" Type="http://schemas.openxmlformats.org/officeDocument/2006/relationships/image" Target="../media/image2.pn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gif"/><Relationship Id="rId5" Type="http://schemas.openxmlformats.org/officeDocument/2006/relationships/image" Target="../media/image17.gif"/><Relationship Id="rId4" Type="http://schemas.openxmlformats.org/officeDocument/2006/relationships/image" Target="../media/image16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gif"/><Relationship Id="rId3" Type="http://schemas.openxmlformats.org/officeDocument/2006/relationships/image" Target="../media/image18.gif"/><Relationship Id="rId7" Type="http://schemas.openxmlformats.org/officeDocument/2006/relationships/image" Target="../media/image21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gif"/><Relationship Id="rId5" Type="http://schemas.openxmlformats.org/officeDocument/2006/relationships/image" Target="../media/image15.gif"/><Relationship Id="rId10" Type="http://schemas.openxmlformats.org/officeDocument/2006/relationships/image" Target="../media/image24.gif"/><Relationship Id="rId4" Type="http://schemas.openxmlformats.org/officeDocument/2006/relationships/image" Target="../media/image14.gif"/><Relationship Id="rId9" Type="http://schemas.openxmlformats.org/officeDocument/2006/relationships/image" Target="../media/image23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3872" y="2780928"/>
            <a:ext cx="8640960" cy="132055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Совершенствование </a:t>
            </a:r>
            <a:r>
              <a:rPr lang="ru-RU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структуры </a:t>
            </a:r>
            <a:endParaRPr lang="ru-RU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Межгосударственного </a:t>
            </a:r>
            <a:r>
              <a:rPr lang="ru-RU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совета по стандартизации метрологии и сертификации (МГС)</a:t>
            </a:r>
          </a:p>
        </p:txBody>
      </p:sp>
      <p:pic>
        <p:nvPicPr>
          <p:cNvPr id="4" name="Picture 2" descr="http://www.fast-print.kz/upload/iblock/b4d/b4ddf36050169d82b2df0d155206fac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58365" y="404664"/>
            <a:ext cx="2165763" cy="1512168"/>
          </a:xfrm>
          <a:prstGeom prst="rect">
            <a:avLst/>
          </a:prstGeom>
          <a:noFill/>
        </p:spPr>
      </p:pic>
      <p:grpSp>
        <p:nvGrpSpPr>
          <p:cNvPr id="5" name="Группа 13"/>
          <p:cNvGrpSpPr>
            <a:grpSpLocks/>
          </p:cNvGrpSpPr>
          <p:nvPr/>
        </p:nvGrpSpPr>
        <p:grpSpPr bwMode="auto">
          <a:xfrm>
            <a:off x="323528" y="5661248"/>
            <a:ext cx="8568952" cy="504056"/>
            <a:chOff x="381000" y="142852"/>
            <a:chExt cx="8229600" cy="417536"/>
          </a:xfrm>
        </p:grpSpPr>
        <p:pic>
          <p:nvPicPr>
            <p:cNvPr id="6" name="Picture 3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152400"/>
              <a:ext cx="685800" cy="406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3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152400"/>
              <a:ext cx="685800" cy="407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3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52600" y="152400"/>
              <a:ext cx="685800" cy="406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3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28860" y="142852"/>
              <a:ext cx="685800" cy="406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37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4200" y="152400"/>
              <a:ext cx="685800" cy="406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38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0" y="152400"/>
              <a:ext cx="685800" cy="406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39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5800" y="152400"/>
              <a:ext cx="685800" cy="406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40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1600" y="152400"/>
              <a:ext cx="685800" cy="407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41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67400" y="152400"/>
              <a:ext cx="685800" cy="406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42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3200" y="152400"/>
              <a:ext cx="685800" cy="406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43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39000" y="152400"/>
              <a:ext cx="685800" cy="407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44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24800" y="152400"/>
              <a:ext cx="685800" cy="407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" name="Подзаголовок 2"/>
          <p:cNvSpPr txBox="1">
            <a:spLocks/>
          </p:cNvSpPr>
          <p:nvPr/>
        </p:nvSpPr>
        <p:spPr>
          <a:xfrm>
            <a:off x="3995936" y="6309320"/>
            <a:ext cx="1368152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Баку, 2016</a:t>
            </a: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одзаголовок 2"/>
          <p:cNvSpPr txBox="1">
            <a:spLocks/>
          </p:cNvSpPr>
          <p:nvPr/>
        </p:nvSpPr>
        <p:spPr>
          <a:xfrm>
            <a:off x="5076056" y="116632"/>
            <a:ext cx="3897796" cy="36004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2400" dirty="0"/>
              <a:t>Приложение №6 к протоколу МГС 49-2016</a:t>
            </a:r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одзаголовок 2"/>
          <p:cNvSpPr txBox="1">
            <a:spLocks/>
          </p:cNvSpPr>
          <p:nvPr/>
        </p:nvSpPr>
        <p:spPr>
          <a:xfrm>
            <a:off x="4965042" y="4653136"/>
            <a:ext cx="4162189" cy="3844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600" b="1" i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Докладчик: Республика Казахстан</a:t>
            </a:r>
            <a:endParaRPr lang="ru-RU" sz="1600" b="1" i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2245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07504" y="44624"/>
            <a:ext cx="8928992" cy="504056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Предложения </a:t>
            </a:r>
            <a:r>
              <a:rPr lang="ru-RU" sz="1800" b="1" dirty="0">
                <a:latin typeface="Arial" pitchFamily="34" charset="0"/>
                <a:cs typeface="Arial" pitchFamily="34" charset="0"/>
              </a:rPr>
              <a:t>государств членов 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МГС </a:t>
            </a:r>
            <a:br>
              <a:rPr lang="ru-RU" sz="1800" b="1" dirty="0" smtClean="0">
                <a:latin typeface="Arial" pitchFamily="34" charset="0"/>
                <a:cs typeface="Arial" pitchFamily="34" charset="0"/>
              </a:rPr>
            </a:b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по </a:t>
            </a:r>
            <a:r>
              <a:rPr lang="ru-RU" sz="1800" b="1" dirty="0">
                <a:latin typeface="Arial" pitchFamily="34" charset="0"/>
                <a:cs typeface="Arial" pitchFamily="34" charset="0"/>
              </a:rPr>
              <a:t>совершенствованию структуры 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МГС</a:t>
            </a:r>
            <a:endParaRPr lang="ru-RU" sz="1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http://easc.org.by/images/f-ARM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3789112"/>
            <a:ext cx="792087" cy="6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easc.org.by/images/f-TAD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36" y="2519233"/>
            <a:ext cx="772348" cy="549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easc.org.by/images/f-BLR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" y="1828346"/>
            <a:ext cx="878400" cy="592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easc.org.by/images/f-UKR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48680"/>
            <a:ext cx="864096" cy="520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899592" y="3140968"/>
            <a:ext cx="8136904" cy="187220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Представлена модель модернизации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структуры МГС.</a:t>
            </a:r>
          </a:p>
          <a:p>
            <a:pPr algn="just"/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Создание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Технических руководящих комитетов взамен Научно-технический комиссий (НТК),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которые будут наделены большими полномочиями по принятию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решений, в состав которых входят руководители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соответствующих национальных органов или соответствующих служб национальных органов. Координация и финансирование ТРК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планируется за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счет Секретариата МГС.</a:t>
            </a:r>
          </a:p>
          <a:p>
            <a:pPr algn="just"/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Управляющий орган МГС –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собрание всех представителей ТРК и руководителей национальных органов МГС (один раз в год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).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899592" y="620688"/>
            <a:ext cx="8136905" cy="4057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Общую организационную структуру МГС оставить без изменений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899592" y="2420887"/>
            <a:ext cx="8136904" cy="64807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Присоединится к согласованному мнению большинства</a:t>
            </a:r>
          </a:p>
          <a:p>
            <a:pPr algn="just"/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Поддерживает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разработку проекта Соглашения устанавливающего авторские права МГС на межгосударственные стандарты.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99592" y="1844824"/>
            <a:ext cx="8136904" cy="50405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Формирование новой структуры МГС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считают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целесообразным рассматривать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только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после определения перспектив развития каждого конкретного направления деятельности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МГС.</a:t>
            </a:r>
            <a:endParaRPr lang="ru-RU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2" descr="http://easc.org.by/images/f-RUS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9" y="5631444"/>
            <a:ext cx="847023" cy="605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Скругленный прямоугольник 11"/>
          <p:cNvSpPr/>
          <p:nvPr/>
        </p:nvSpPr>
        <p:spPr>
          <a:xfrm>
            <a:off x="899592" y="5085184"/>
            <a:ext cx="8136904" cy="165618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Представлена модель структуры МГС с созданием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новых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структур: </a:t>
            </a:r>
          </a:p>
          <a:p>
            <a:pPr algn="just"/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Бюро по направлениям деятельности (стандартизация, метрология, оценка соответствия, аккредитация, по надзору и контролю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)» и «Секретариат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МГС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». </a:t>
            </a:r>
          </a:p>
          <a:p>
            <a:pPr algn="just"/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Внесение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изменений в действующее Соглашение о проведение согласованной политики в области стандартизации, метрологии и сертификации (13.03.1992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):</a:t>
            </a:r>
          </a:p>
          <a:p>
            <a:pPr algn="just"/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о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новой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структуре;</a:t>
            </a:r>
          </a:p>
          <a:p>
            <a:pPr algn="just"/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о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правах на стандарты.</a:t>
            </a:r>
          </a:p>
        </p:txBody>
      </p:sp>
      <p:sp>
        <p:nvSpPr>
          <p:cNvPr id="13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9605" y="24674"/>
            <a:ext cx="2584395" cy="330563"/>
          </a:xfrm>
        </p:spPr>
        <p:txBody>
          <a:bodyPr/>
          <a:lstStyle/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</a:rPr>
              <a:t>2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6" name="Picture 3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36" y="1210196"/>
            <a:ext cx="826329" cy="4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Скругленный прямоугольник 16"/>
          <p:cNvSpPr/>
          <p:nvPr/>
        </p:nvSpPr>
        <p:spPr>
          <a:xfrm>
            <a:off x="899592" y="1124744"/>
            <a:ext cx="8136904" cy="64807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Формирование новой структуры МГС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считают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целесообразным рассматривать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только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после определения перспектив развития каждого конкретного направления деятельности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МГС.</a:t>
            </a:r>
            <a:endParaRPr lang="ru-RU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4858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Group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1282684"/>
              </p:ext>
            </p:extLst>
          </p:nvPr>
        </p:nvGraphicFramePr>
        <p:xfrm>
          <a:off x="1835697" y="3501960"/>
          <a:ext cx="7115183" cy="3239408"/>
        </p:xfrm>
        <a:graphic>
          <a:graphicData uri="http://schemas.openxmlformats.org/drawingml/2006/table">
            <a:tbl>
              <a:tblPr/>
              <a:tblGrid>
                <a:gridCol w="711518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46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Предложения в части финансирования деятельности МГС:</a:t>
                      </a:r>
                      <a:endParaRPr kumimoji="0" lang="ru-RU" sz="1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55" marR="9145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4962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Установление отчислений от продаж межгосударственных стандартов</a:t>
                      </a:r>
                    </a:p>
                  </a:txBody>
                  <a:tcPr marL="91455" marR="9145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5478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Систематизацию правил распространения межгосударственных стандартов на территории государств участников МГС</a:t>
                      </a:r>
                    </a:p>
                  </a:txBody>
                  <a:tcPr marL="91455" marR="9145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0F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0582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Разработку проекта Соглашения устанавливающего авторские права МГС на межгосударственные стандарты</a:t>
                      </a:r>
                    </a:p>
                  </a:txBody>
                  <a:tcPr marL="91455" marR="9145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0F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6954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Сохранение существующего размера членских взносов на уровне 14 000 $ </a:t>
                      </a:r>
                    </a:p>
                  </a:txBody>
                  <a:tcPr marL="91455" marR="9145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2050" name="Picture 2" descr="http://easc.org.by/images/f-KAZ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087" y="6038358"/>
            <a:ext cx="1092019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http://easc.org.by/images/f-RUS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853" y="3668611"/>
            <a:ext cx="1100967" cy="653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http://easc.org.by/images/f-ARM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712" y="4437112"/>
            <a:ext cx="1106928" cy="710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http://easc.org.by/images/f-TAD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460" y="5265104"/>
            <a:ext cx="1135751" cy="6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107504" y="44624"/>
            <a:ext cx="8928992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smtClean="0">
                <a:latin typeface="Arial" pitchFamily="34" charset="0"/>
                <a:cs typeface="Arial" pitchFamily="34" charset="0"/>
              </a:rPr>
              <a:t>Предложения государств членов МГС </a:t>
            </a:r>
            <a:br>
              <a:rPr lang="ru-RU" sz="1800" b="1" smtClean="0">
                <a:latin typeface="Arial" pitchFamily="34" charset="0"/>
                <a:cs typeface="Arial" pitchFamily="34" charset="0"/>
              </a:rPr>
            </a:br>
            <a:r>
              <a:rPr lang="ru-RU" sz="1800" b="1" smtClean="0">
                <a:latin typeface="Arial" pitchFamily="34" charset="0"/>
                <a:cs typeface="Arial" pitchFamily="34" charset="0"/>
              </a:rPr>
              <a:t>по совершенствованию структуры МГС</a:t>
            </a:r>
            <a:endParaRPr lang="ru-RU" sz="18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153158" y="692696"/>
            <a:ext cx="8566319" cy="1080124"/>
            <a:chOff x="448676" y="5661248"/>
            <a:chExt cx="8566319" cy="962447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448676" y="5661248"/>
              <a:ext cx="8566319" cy="40571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Государства члены </a:t>
              </a:r>
              <a:r>
                <a:rPr lang="ru-RU" sz="1600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МГС не представившие предложения </a:t>
              </a:r>
              <a:r>
                <a:rPr lang="ru-RU" sz="16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по </a:t>
              </a:r>
              <a:r>
                <a:rPr lang="ru-RU" sz="1600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совершенствованию </a:t>
              </a:r>
              <a:endParaRPr lang="ru-RU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ru-RU" sz="16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организационной </a:t>
              </a:r>
              <a:r>
                <a:rPr lang="ru-RU" sz="1600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структуры МГС</a:t>
              </a:r>
            </a:p>
          </p:txBody>
        </p:sp>
        <p:sp>
          <p:nvSpPr>
            <p:cNvPr id="12" name="Скругленный прямоугольник 11"/>
            <p:cNvSpPr/>
            <p:nvPr/>
          </p:nvSpPr>
          <p:spPr>
            <a:xfrm>
              <a:off x="2051721" y="6093303"/>
              <a:ext cx="5192062" cy="530392"/>
            </a:xfrm>
            <a:prstGeom prst="roundRect">
              <a:avLst/>
            </a:prstGeom>
            <a:solidFill>
              <a:schemeClr val="bg1"/>
            </a:solidFill>
            <a:ln w="28575" cmpd="dbl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ru-RU" sz="14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4" name="Picture 6" descr="http://easc.org.by/images/f-GRZ.gif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3222" y="6165304"/>
              <a:ext cx="720080" cy="4206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8" descr="http://easc.org.by/images/f-KUR.gif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1334" y="6165304"/>
              <a:ext cx="648072" cy="4206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10" descr="http://easc.org.by/images/f-MOL.gif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91454" y="6165304"/>
              <a:ext cx="648072" cy="3991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2" descr="http://easc.org.by/images/f-TUR.gif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9566" y="6165304"/>
              <a:ext cx="627407" cy="3991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14" descr="http://easc.org.by/images/f-UZB.gif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07678" y="6165304"/>
              <a:ext cx="648072" cy="3804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Левая фигурная скобка 3"/>
          <p:cNvSpPr/>
          <p:nvPr/>
        </p:nvSpPr>
        <p:spPr>
          <a:xfrm rot="10800000">
            <a:off x="1331640" y="3575877"/>
            <a:ext cx="504056" cy="3075618"/>
          </a:xfrm>
          <a:prstGeom prst="leftBrac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7505" y="1847726"/>
            <a:ext cx="8611972" cy="1077218"/>
          </a:xfrm>
        </p:spPr>
        <p:txBody>
          <a:bodyPr wrap="square" anchor="t" anchorCtr="0">
            <a:spAutoFit/>
          </a:bodyPr>
          <a:lstStyle/>
          <a:p>
            <a:pPr algn="just"/>
            <a:r>
              <a:rPr lang="ru-RU" sz="1600" dirty="0" smtClean="0">
                <a:latin typeface="Arial" pitchFamily="34" charset="0"/>
                <a:cs typeface="Arial" pitchFamily="34" charset="0"/>
              </a:rPr>
              <a:t>На заседаниях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Научно-технических комиссий по направлениям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деятельности (стандартизация, метрология, оценка соответствия, аккредитация) вопрос по совершенствованию направлений деятельности МГС выносился для обсуждения на заседаниях по стандартизации, метрологии и аккредитации.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Заголовок 4"/>
          <p:cNvSpPr txBox="1">
            <a:spLocks/>
          </p:cNvSpPr>
          <p:nvPr/>
        </p:nvSpPr>
        <p:spPr>
          <a:xfrm>
            <a:off x="93597" y="2852936"/>
            <a:ext cx="8611972" cy="584775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1600" dirty="0" smtClean="0">
                <a:latin typeface="Arial" pitchFamily="34" charset="0"/>
                <a:cs typeface="Arial" pitchFamily="34" charset="0"/>
              </a:rPr>
              <a:t>Принятые решения по данному вопросу – 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«Обобщенные предложения представить на 49-е заседание МГС».</a:t>
            </a:r>
            <a:endParaRPr lang="ru-RU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9605" y="24674"/>
            <a:ext cx="2584395" cy="330563"/>
          </a:xfrm>
        </p:spPr>
        <p:txBody>
          <a:bodyPr/>
          <a:lstStyle/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</a:rPr>
              <a:t>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778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/>
          <p:cNvSpPr txBox="1">
            <a:spLocks/>
          </p:cNvSpPr>
          <p:nvPr/>
        </p:nvSpPr>
        <p:spPr>
          <a:xfrm>
            <a:off x="231256" y="116632"/>
            <a:ext cx="8582708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 smtClean="0">
                <a:latin typeface="Arial" pitchFamily="34" charset="0"/>
                <a:cs typeface="Arial" pitchFamily="34" charset="0"/>
              </a:rPr>
              <a:t>I 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ЭТАП</a:t>
            </a:r>
          </a:p>
          <a:p>
            <a:r>
              <a:rPr lang="ru-RU" sz="1800" b="1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u="sng" dirty="0">
                <a:latin typeface="Arial" pitchFamily="34" charset="0"/>
                <a:cs typeface="Arial" pitchFamily="34" charset="0"/>
              </a:rPr>
              <a:t>О</a:t>
            </a:r>
            <a:r>
              <a:rPr lang="ru-RU" sz="1800" b="1" u="sng" dirty="0" smtClean="0">
                <a:latin typeface="Arial" pitchFamily="34" charset="0"/>
                <a:cs typeface="Arial" pitchFamily="34" charset="0"/>
              </a:rPr>
              <a:t>птимизация организационной структуры МГС 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133639" y="824224"/>
            <a:ext cx="8935715" cy="5899478"/>
            <a:chOff x="107504" y="476672"/>
            <a:chExt cx="8935715" cy="6254869"/>
          </a:xfrm>
        </p:grpSpPr>
        <p:sp>
          <p:nvSpPr>
            <p:cNvPr id="92" name="Скругленный прямоугольник 91"/>
            <p:cNvSpPr/>
            <p:nvPr/>
          </p:nvSpPr>
          <p:spPr>
            <a:xfrm>
              <a:off x="3127995" y="476672"/>
              <a:ext cx="2514600" cy="5715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4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Исполнительный комитет СНГ</a:t>
              </a:r>
            </a:p>
          </p:txBody>
        </p:sp>
        <p:grpSp>
          <p:nvGrpSpPr>
            <p:cNvPr id="93" name="Группа 6"/>
            <p:cNvGrpSpPr>
              <a:grpSpLocks/>
            </p:cNvGrpSpPr>
            <p:nvPr/>
          </p:nvGrpSpPr>
          <p:grpSpPr bwMode="auto">
            <a:xfrm>
              <a:off x="3137520" y="1333922"/>
              <a:ext cx="2514600" cy="960884"/>
              <a:chOff x="3705225" y="1752600"/>
              <a:chExt cx="2514600" cy="1104900"/>
            </a:xfrm>
          </p:grpSpPr>
          <p:sp>
            <p:nvSpPr>
              <p:cNvPr id="94" name="Скругленный прямоугольник 93"/>
              <p:cNvSpPr/>
              <p:nvPr/>
            </p:nvSpPr>
            <p:spPr>
              <a:xfrm>
                <a:off x="3705225" y="1752600"/>
                <a:ext cx="2514600" cy="53340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400" b="1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Совет </a:t>
                </a:r>
                <a:r>
                  <a:rPr lang="ru-RU" sz="1400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МГС</a:t>
                </a:r>
                <a:endParaRPr lang="ru-RU" sz="140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5" name="Скругленный прямоугольник 94"/>
              <p:cNvSpPr/>
              <p:nvPr/>
            </p:nvSpPr>
            <p:spPr>
              <a:xfrm>
                <a:off x="4047753" y="2286000"/>
                <a:ext cx="1872208" cy="57150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4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Руководители НОС</a:t>
                </a:r>
                <a:endParaRPr lang="ru-RU" sz="14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96" name="Двойная стрелка вверх/вниз 95"/>
            <p:cNvSpPr/>
            <p:nvPr/>
          </p:nvSpPr>
          <p:spPr>
            <a:xfrm>
              <a:off x="4280520" y="1048172"/>
              <a:ext cx="114300" cy="285750"/>
            </a:xfrm>
            <a:prstGeom prst="upDown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" name="Скругленный прямоугольник 96"/>
            <p:cNvSpPr/>
            <p:nvPr/>
          </p:nvSpPr>
          <p:spPr>
            <a:xfrm>
              <a:off x="3127995" y="2571531"/>
              <a:ext cx="2514600" cy="5715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ru-RU" sz="14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Бюро по стандартам </a:t>
              </a:r>
              <a:r>
                <a:rPr lang="ru-RU" sz="14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МГС</a:t>
              </a:r>
            </a:p>
            <a:p>
              <a:pPr algn="ctr">
                <a:defRPr/>
              </a:pPr>
              <a:r>
                <a:rPr lang="ru-RU" sz="14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(рабочий орган)</a:t>
              </a:r>
              <a:endPara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8" name="Скругленный прямоугольник 97"/>
            <p:cNvSpPr/>
            <p:nvPr/>
          </p:nvSpPr>
          <p:spPr>
            <a:xfrm>
              <a:off x="4643402" y="3739235"/>
              <a:ext cx="1558647" cy="64431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r>
                <a:rPr lang="ru-RU" sz="1600" b="1" dirty="0" smtClean="0">
                  <a:solidFill>
                    <a:srgbClr val="000080"/>
                  </a:solidFill>
                  <a:latin typeface="Times New Roman" pitchFamily="18" charset="0"/>
                  <a:cs typeface="Times New Roman" pitchFamily="18" charset="0"/>
                </a:rPr>
                <a:t>НТК </a:t>
              </a:r>
              <a:r>
                <a:rPr lang="ru-RU" sz="1400" dirty="0" smtClean="0">
                  <a:solidFill>
                    <a:srgbClr val="000080"/>
                  </a:solidFill>
                  <a:latin typeface="Times New Roman" pitchFamily="18" charset="0"/>
                  <a:cs typeface="Times New Roman" pitchFamily="18" charset="0"/>
                </a:rPr>
                <a:t> по метрологии</a:t>
              </a:r>
              <a:endParaRPr lang="ru-RU" sz="14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9" name="Скругленный прямоугольник 98"/>
            <p:cNvSpPr/>
            <p:nvPr/>
          </p:nvSpPr>
          <p:spPr>
            <a:xfrm>
              <a:off x="2406027" y="3730851"/>
              <a:ext cx="1589909" cy="652698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r>
                <a:rPr lang="ru-RU" sz="1600" b="1" dirty="0" smtClean="0">
                  <a:solidFill>
                    <a:srgbClr val="000080"/>
                  </a:solidFill>
                  <a:latin typeface="Times New Roman" pitchFamily="18" charset="0"/>
                  <a:cs typeface="Times New Roman" pitchFamily="18" charset="0"/>
                </a:rPr>
                <a:t>НТК </a:t>
              </a:r>
              <a:r>
                <a:rPr lang="ru-RU" sz="1400" dirty="0" smtClean="0">
                  <a:solidFill>
                    <a:srgbClr val="000080"/>
                  </a:solidFill>
                  <a:latin typeface="Times New Roman" pitchFamily="18" charset="0"/>
                  <a:cs typeface="Times New Roman" pitchFamily="18" charset="0"/>
                </a:rPr>
                <a:t> по стандартизации</a:t>
              </a:r>
              <a:endParaRPr lang="ru-RU" sz="14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0" name="Скругленный прямоугольник 99"/>
            <p:cNvSpPr/>
            <p:nvPr/>
          </p:nvSpPr>
          <p:spPr>
            <a:xfrm>
              <a:off x="6372200" y="2481588"/>
              <a:ext cx="2380164" cy="72676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r>
                <a:rPr lang="ru-RU" sz="1600" b="1" dirty="0" smtClean="0">
                  <a:solidFill>
                    <a:srgbClr val="000080"/>
                  </a:solidFill>
                  <a:latin typeface="Times New Roman" pitchFamily="18" charset="0"/>
                  <a:cs typeface="Times New Roman" pitchFamily="18" charset="0"/>
                </a:rPr>
                <a:t>Автоматизированная информационная система МГС</a:t>
              </a:r>
              <a:endParaRPr lang="ru-RU" sz="14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1" name="Прямоугольник 100"/>
            <p:cNvSpPr/>
            <p:nvPr/>
          </p:nvSpPr>
          <p:spPr>
            <a:xfrm>
              <a:off x="5652120" y="1268760"/>
              <a:ext cx="1392559" cy="5547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i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Заседание </a:t>
              </a:r>
            </a:p>
            <a:p>
              <a:pPr algn="ctr"/>
              <a:r>
                <a:rPr lang="ru-RU" sz="1400" b="1" i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1 раз </a:t>
              </a:r>
              <a:r>
                <a:rPr lang="ru-RU" sz="1400" b="1" i="1" dirty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в год</a:t>
              </a:r>
            </a:p>
          </p:txBody>
        </p:sp>
        <p:sp>
          <p:nvSpPr>
            <p:cNvPr id="102" name="Прямоугольник 101"/>
            <p:cNvSpPr/>
            <p:nvPr/>
          </p:nvSpPr>
          <p:spPr>
            <a:xfrm>
              <a:off x="822239" y="3772783"/>
              <a:ext cx="1707402" cy="4894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200" b="1" i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Заседания </a:t>
              </a:r>
            </a:p>
            <a:p>
              <a:pPr algn="ctr"/>
              <a:r>
                <a:rPr lang="ru-RU" sz="1200" b="1" i="1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1 раз в год</a:t>
              </a:r>
            </a:p>
          </p:txBody>
        </p:sp>
        <p:sp>
          <p:nvSpPr>
            <p:cNvPr id="104" name="Скругленный прямоугольник 103"/>
            <p:cNvSpPr/>
            <p:nvPr/>
          </p:nvSpPr>
          <p:spPr>
            <a:xfrm>
              <a:off x="6778113" y="3705725"/>
              <a:ext cx="1754328" cy="67782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r>
                <a:rPr lang="ru-RU" sz="1600" b="1" dirty="0">
                  <a:solidFill>
                    <a:srgbClr val="000080"/>
                  </a:solidFill>
                  <a:latin typeface="Times New Roman" pitchFamily="18" charset="0"/>
                  <a:cs typeface="Times New Roman" pitchFamily="18" charset="0"/>
                </a:rPr>
                <a:t>Н</a:t>
              </a:r>
              <a:r>
                <a:rPr lang="ru-RU" sz="1600" b="1" dirty="0" smtClean="0">
                  <a:solidFill>
                    <a:srgbClr val="000080"/>
                  </a:solidFill>
                  <a:latin typeface="Times New Roman" pitchFamily="18" charset="0"/>
                  <a:cs typeface="Times New Roman" pitchFamily="18" charset="0"/>
                </a:rPr>
                <a:t>ТК </a:t>
              </a:r>
              <a:r>
                <a:rPr lang="ru-RU" sz="1400" dirty="0" smtClean="0">
                  <a:solidFill>
                    <a:srgbClr val="00008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400" dirty="0">
                  <a:solidFill>
                    <a:srgbClr val="000080"/>
                  </a:solidFill>
                  <a:latin typeface="Times New Roman" pitchFamily="18" charset="0"/>
                  <a:cs typeface="Times New Roman" pitchFamily="18" charset="0"/>
                </a:rPr>
                <a:t>по </a:t>
              </a:r>
              <a:r>
                <a:rPr lang="ru-RU" sz="1400" dirty="0" smtClean="0">
                  <a:solidFill>
                    <a:srgbClr val="000080"/>
                  </a:solidFill>
                  <a:latin typeface="Times New Roman" pitchFamily="18" charset="0"/>
                  <a:cs typeface="Times New Roman" pitchFamily="18" charset="0"/>
                </a:rPr>
                <a:t>оценке соответствия</a:t>
              </a:r>
            </a:p>
            <a:p>
              <a:pPr algn="ctr" eaLnBrk="0" hangingPunct="0">
                <a:defRPr/>
              </a:pPr>
              <a:r>
                <a:rPr lang="ru-RU" sz="1400" dirty="0" smtClean="0">
                  <a:solidFill>
                    <a:srgbClr val="000080"/>
                  </a:solidFill>
                  <a:latin typeface="Times New Roman" pitchFamily="18" charset="0"/>
                  <a:cs typeface="Times New Roman" pitchFamily="18" charset="0"/>
                </a:rPr>
                <a:t>и аккредитации</a:t>
              </a:r>
              <a:endParaRPr lang="ru-RU" sz="14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6" name="Прямоугольник 105"/>
            <p:cNvSpPr/>
            <p:nvPr/>
          </p:nvSpPr>
          <p:spPr>
            <a:xfrm>
              <a:off x="2210576" y="3561709"/>
              <a:ext cx="6609896" cy="1230875"/>
            </a:xfrm>
            <a:prstGeom prst="rect">
              <a:avLst/>
            </a:prstGeom>
            <a:ln w="25400">
              <a:solidFill>
                <a:schemeClr val="tx1"/>
              </a:solidFill>
              <a:prstDash val="lgDash"/>
            </a:ln>
          </p:spPr>
          <p:txBody>
            <a:bodyPr wrap="square">
              <a:noAutofit/>
            </a:bodyPr>
            <a:lstStyle/>
            <a:p>
              <a:pPr algn="ctr"/>
              <a:endParaRPr lang="ru-RU" sz="1400" b="1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7" name="Прямая соединительная линия 106"/>
            <p:cNvCxnSpPr/>
            <p:nvPr/>
          </p:nvCxnSpPr>
          <p:spPr>
            <a:xfrm>
              <a:off x="4329841" y="3143031"/>
              <a:ext cx="1141" cy="20265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Прямая соединительная линия 107"/>
            <p:cNvCxnSpPr/>
            <p:nvPr/>
          </p:nvCxnSpPr>
          <p:spPr>
            <a:xfrm>
              <a:off x="3272989" y="3345685"/>
              <a:ext cx="425133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Прямоугольник 108"/>
            <p:cNvSpPr/>
            <p:nvPr/>
          </p:nvSpPr>
          <p:spPr>
            <a:xfrm>
              <a:off x="205121" y="5063207"/>
              <a:ext cx="1440160" cy="146842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AutoFit/>
            </a:bodyPr>
            <a:lstStyle/>
            <a:p>
              <a:pPr algn="ctr"/>
              <a:r>
                <a:rPr lang="ru-RU" sz="14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НТК по соблюдению требований ТР, ГОСТов, и метрологическому надзору</a:t>
              </a:r>
              <a:endPara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" name="Прямоугольник 109"/>
            <p:cNvSpPr/>
            <p:nvPr/>
          </p:nvSpPr>
          <p:spPr>
            <a:xfrm>
              <a:off x="1861305" y="5148221"/>
              <a:ext cx="986574" cy="2447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ru-RU" sz="9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РГ ЗСТ</a:t>
              </a:r>
              <a:endParaRPr lang="ru-RU" sz="9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" name="Прямоугольник 110"/>
            <p:cNvSpPr/>
            <p:nvPr/>
          </p:nvSpPr>
          <p:spPr>
            <a:xfrm>
              <a:off x="1861305" y="5521162"/>
              <a:ext cx="986574" cy="2447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ru-RU" sz="9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РГ по ИТ</a:t>
              </a:r>
              <a:endParaRPr lang="ru-RU" sz="9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2" name="Прямоугольник 111"/>
            <p:cNvSpPr/>
            <p:nvPr/>
          </p:nvSpPr>
          <p:spPr>
            <a:xfrm>
              <a:off x="1861305" y="5909803"/>
              <a:ext cx="986574" cy="2447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ru-RU" sz="9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РГ РОХП</a:t>
              </a:r>
              <a:endParaRPr lang="ru-RU" sz="9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3" name="Прямоугольник 112"/>
            <p:cNvSpPr/>
            <p:nvPr/>
          </p:nvSpPr>
          <p:spPr>
            <a:xfrm>
              <a:off x="3013433" y="5148221"/>
              <a:ext cx="1440000" cy="2447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AutoFit/>
            </a:bodyPr>
            <a:lstStyle/>
            <a:p>
              <a:pPr algn="ctr"/>
              <a:r>
                <a:rPr lang="ru-RU" sz="9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РГ по каталогизации</a:t>
              </a:r>
              <a:endParaRPr lang="ru-RU" sz="9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4" name="Прямоугольник 113"/>
            <p:cNvSpPr/>
            <p:nvPr/>
          </p:nvSpPr>
          <p:spPr>
            <a:xfrm>
              <a:off x="3013433" y="5999056"/>
              <a:ext cx="1440000" cy="5384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AutoFit/>
            </a:bodyPr>
            <a:lstStyle/>
            <a:p>
              <a:pPr algn="ctr"/>
              <a:r>
                <a:rPr lang="ru-RU" sz="90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РГ по неразрушающему контролю</a:t>
              </a:r>
            </a:p>
          </p:txBody>
        </p:sp>
        <p:sp>
          <p:nvSpPr>
            <p:cNvPr id="115" name="Прямоугольник 114"/>
            <p:cNvSpPr/>
            <p:nvPr/>
          </p:nvSpPr>
          <p:spPr>
            <a:xfrm>
              <a:off x="4669617" y="5994885"/>
              <a:ext cx="1656184" cy="68526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AutoFit/>
            </a:bodyPr>
            <a:lstStyle/>
            <a:p>
              <a:pPr algn="ctr"/>
              <a:r>
                <a:rPr lang="ru-RU" sz="9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РГ по </a:t>
              </a:r>
              <a:r>
                <a:rPr lang="ru-RU" sz="90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стандартным образцам состава и свойств веществ и материалов </a:t>
              </a:r>
            </a:p>
          </p:txBody>
        </p:sp>
        <p:sp>
          <p:nvSpPr>
            <p:cNvPr id="116" name="Прямоугольник 115"/>
            <p:cNvSpPr/>
            <p:nvPr/>
          </p:nvSpPr>
          <p:spPr>
            <a:xfrm>
              <a:off x="3013433" y="5516229"/>
              <a:ext cx="1440000" cy="39158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AutoFit/>
            </a:bodyPr>
            <a:lstStyle/>
            <a:p>
              <a:pPr algn="ctr"/>
              <a:r>
                <a:rPr lang="ru-RU" sz="9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РГ по </a:t>
              </a:r>
              <a:r>
                <a:rPr lang="ru-RU" sz="90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теоретической метрологии</a:t>
              </a:r>
            </a:p>
          </p:txBody>
        </p:sp>
        <p:sp>
          <p:nvSpPr>
            <p:cNvPr id="117" name="Прямоугольник 116"/>
            <p:cNvSpPr/>
            <p:nvPr/>
          </p:nvSpPr>
          <p:spPr>
            <a:xfrm>
              <a:off x="6469817" y="5135706"/>
              <a:ext cx="1656184" cy="68526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AutoFit/>
            </a:bodyPr>
            <a:lstStyle/>
            <a:p>
              <a:pPr algn="ctr"/>
              <a:r>
                <a:rPr lang="ru-RU" sz="9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РГ по </a:t>
              </a:r>
              <a:r>
                <a:rPr lang="ru-RU" sz="90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вопросам обеспечения единства измерений в сфере </a:t>
              </a:r>
              <a:r>
                <a:rPr lang="ru-RU" sz="9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здравоохранения</a:t>
              </a:r>
              <a:endParaRPr lang="ru-RU" sz="9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" name="Прямоугольник 117"/>
            <p:cNvSpPr/>
            <p:nvPr/>
          </p:nvSpPr>
          <p:spPr>
            <a:xfrm>
              <a:off x="4669617" y="5131534"/>
              <a:ext cx="1656184" cy="83210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AutoFit/>
            </a:bodyPr>
            <a:lstStyle/>
            <a:p>
              <a:pPr algn="ctr"/>
              <a:r>
                <a:rPr lang="ru-RU" sz="90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РГ  по организации и проведению межгосударственных </a:t>
              </a:r>
              <a:r>
                <a:rPr lang="ru-RU" sz="9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МСИ для </a:t>
              </a:r>
              <a:r>
                <a:rPr lang="ru-RU" sz="90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целей проверки квалификации </a:t>
              </a:r>
              <a:r>
                <a:rPr lang="ru-RU" sz="9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ИЛ</a:t>
              </a:r>
              <a:endParaRPr lang="ru-RU" sz="9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9" name="Прямоугольник 118"/>
            <p:cNvSpPr/>
            <p:nvPr/>
          </p:nvSpPr>
          <p:spPr>
            <a:xfrm>
              <a:off x="107504" y="4931342"/>
              <a:ext cx="8136904" cy="1728192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20" name="Прямая соединительная линия 119"/>
            <p:cNvCxnSpPr/>
            <p:nvPr/>
          </p:nvCxnSpPr>
          <p:spPr>
            <a:xfrm flipH="1">
              <a:off x="123299" y="4931343"/>
              <a:ext cx="8121109" cy="1712097"/>
            </a:xfrm>
            <a:prstGeom prst="line">
              <a:avLst/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Прямая соединительная линия 120"/>
            <p:cNvCxnSpPr/>
            <p:nvPr/>
          </p:nvCxnSpPr>
          <p:spPr>
            <a:xfrm>
              <a:off x="107504" y="4931343"/>
              <a:ext cx="8136904" cy="1728192"/>
            </a:xfrm>
            <a:prstGeom prst="line">
              <a:avLst/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Левая фигурная скобка 121"/>
            <p:cNvSpPr/>
            <p:nvPr/>
          </p:nvSpPr>
          <p:spPr>
            <a:xfrm rot="10800000">
              <a:off x="8276033" y="4917971"/>
              <a:ext cx="256403" cy="1741564"/>
            </a:xfrm>
            <a:prstGeom prst="leftBrac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b="1" dirty="0"/>
            </a:p>
          </p:txBody>
        </p:sp>
        <p:sp>
          <p:nvSpPr>
            <p:cNvPr id="123" name="Скругленный прямоугольник 122"/>
            <p:cNvSpPr/>
            <p:nvPr/>
          </p:nvSpPr>
          <p:spPr>
            <a:xfrm rot="16200000">
              <a:off x="7881044" y="5569367"/>
              <a:ext cx="1813571" cy="510778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ru-RU" sz="8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Создание МТК с подкомитетами </a:t>
              </a:r>
              <a:r>
                <a:rPr lang="ru-RU" sz="8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с</a:t>
              </a:r>
              <a:r>
                <a:rPr lang="ru-RU" sz="8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соответствующей областью деятельности</a:t>
              </a:r>
              <a:endParaRPr lang="ru-RU" sz="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4" name="Стрелка влево 123"/>
            <p:cNvSpPr/>
            <p:nvPr/>
          </p:nvSpPr>
          <p:spPr>
            <a:xfrm>
              <a:off x="2483768" y="2799251"/>
              <a:ext cx="644227" cy="114386"/>
            </a:xfrm>
            <a:prstGeom prst="left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5" name="Скругленный прямоугольник 124"/>
            <p:cNvSpPr/>
            <p:nvPr/>
          </p:nvSpPr>
          <p:spPr>
            <a:xfrm>
              <a:off x="107505" y="2474904"/>
              <a:ext cx="2376264" cy="72676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r>
                <a:rPr lang="ru-RU" sz="1600" b="1" dirty="0" smtClean="0">
                  <a:solidFill>
                    <a:srgbClr val="000080"/>
                  </a:solidFill>
                  <a:latin typeface="Times New Roman" pitchFamily="18" charset="0"/>
                  <a:cs typeface="Times New Roman" pitchFamily="18" charset="0"/>
                </a:rPr>
                <a:t>Межгосударственные технические комитеты</a:t>
              </a:r>
              <a:endParaRPr lang="ru-RU" sz="1400" dirty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26" name="Прямая со стрелкой 125"/>
            <p:cNvCxnSpPr/>
            <p:nvPr/>
          </p:nvCxnSpPr>
          <p:spPr>
            <a:xfrm>
              <a:off x="3275856" y="3345685"/>
              <a:ext cx="0" cy="21602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Прямая со стрелкой 126"/>
            <p:cNvCxnSpPr/>
            <p:nvPr/>
          </p:nvCxnSpPr>
          <p:spPr>
            <a:xfrm>
              <a:off x="7524328" y="3345685"/>
              <a:ext cx="0" cy="21602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Прямая со стрелкой 127"/>
            <p:cNvCxnSpPr/>
            <p:nvPr/>
          </p:nvCxnSpPr>
          <p:spPr>
            <a:xfrm>
              <a:off x="5292080" y="3345685"/>
              <a:ext cx="1" cy="21602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Стрелка вправо 128"/>
            <p:cNvSpPr/>
            <p:nvPr/>
          </p:nvSpPr>
          <p:spPr>
            <a:xfrm>
              <a:off x="5652120" y="2799251"/>
              <a:ext cx="696279" cy="111045"/>
            </a:xfrm>
            <a:prstGeom prst="right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8" name="Двойная стрелка вверх/вниз 47"/>
          <p:cNvSpPr/>
          <p:nvPr/>
        </p:nvSpPr>
        <p:spPr>
          <a:xfrm>
            <a:off x="4283968" y="2564904"/>
            <a:ext cx="131068" cy="216000"/>
          </a:xfrm>
          <a:prstGeom prst="up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3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9605" y="24674"/>
            <a:ext cx="2584395" cy="330563"/>
          </a:xfrm>
        </p:spPr>
        <p:txBody>
          <a:bodyPr/>
          <a:lstStyle/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</a:rPr>
              <a:t>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724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496" y="-27384"/>
            <a:ext cx="9001000" cy="648072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/>
            <a:r>
              <a:rPr lang="en-US" sz="2000" b="1" dirty="0" smtClean="0">
                <a:latin typeface="Arial" pitchFamily="34" charset="0"/>
                <a:cs typeface="Arial" pitchFamily="34" charset="0"/>
              </a:rPr>
              <a:t>II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ЭТАП</a:t>
            </a:r>
          </a:p>
          <a:p>
            <a:pPr algn="ctr"/>
            <a:r>
              <a:rPr lang="ru-RU" sz="2000" b="1" u="sng" dirty="0" smtClean="0">
                <a:latin typeface="Arial" pitchFamily="34" charset="0"/>
                <a:cs typeface="Arial" pitchFamily="34" charset="0"/>
              </a:rPr>
              <a:t>Усиление Бюро по стандартам МГС</a:t>
            </a:r>
            <a:endParaRPr lang="ru-RU" sz="2000" u="sng" dirty="0"/>
          </a:p>
        </p:txBody>
      </p:sp>
      <p:sp>
        <p:nvSpPr>
          <p:cNvPr id="5" name="Rectangle 15"/>
          <p:cNvSpPr>
            <a:spLocks noChangeArrowheads="1"/>
          </p:cNvSpPr>
          <p:nvPr/>
        </p:nvSpPr>
        <p:spPr bwMode="auto">
          <a:xfrm>
            <a:off x="2582779" y="1052736"/>
            <a:ext cx="4266474" cy="43204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62179" tIns="31090" rIns="62179" bIns="31090" anchor="ctr"/>
          <a:lstStyle/>
          <a:p>
            <a:pPr algn="ctr"/>
            <a:r>
              <a:rPr lang="ru-RU" altLang="ko-KR" sz="1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Совет МГС</a:t>
            </a:r>
          </a:p>
          <a:p>
            <a:pPr algn="ctr"/>
            <a:r>
              <a:rPr lang="ru-RU" altLang="ko-KR" sz="1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(Национальные органы по стандартизации)</a:t>
            </a:r>
            <a:endParaRPr lang="ru-RU" altLang="ko-KR" sz="14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ectangle 40"/>
          <p:cNvSpPr>
            <a:spLocks noChangeArrowheads="1"/>
          </p:cNvSpPr>
          <p:nvPr/>
        </p:nvSpPr>
        <p:spPr bwMode="auto">
          <a:xfrm>
            <a:off x="2771800" y="1772784"/>
            <a:ext cx="3780420" cy="50405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u="sng" kern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Бюро по стандартам МГС</a:t>
            </a:r>
            <a:endParaRPr lang="ru-RU" sz="1200" b="1" kern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4644008" y="1484784"/>
            <a:ext cx="1588" cy="288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Скругленный прямоугольник 37"/>
          <p:cNvSpPr/>
          <p:nvPr/>
        </p:nvSpPr>
        <p:spPr>
          <a:xfrm>
            <a:off x="2669552" y="2852936"/>
            <a:ext cx="1584176" cy="5044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sz="11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ru-RU" sz="11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Сектор </a:t>
            </a:r>
            <a:endParaRPr lang="ru-RU" sz="11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sz="11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IT</a:t>
            </a:r>
            <a:r>
              <a:rPr lang="ru-RU" sz="11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-технологий</a:t>
            </a:r>
          </a:p>
          <a:p>
            <a:pPr algn="ctr" eaLnBrk="0" hangingPunct="0">
              <a:defRPr/>
            </a:pPr>
            <a:endParaRPr lang="ru-RU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3" name="Прямая соединительная линия 62"/>
          <p:cNvCxnSpPr/>
          <p:nvPr/>
        </p:nvCxnSpPr>
        <p:spPr>
          <a:xfrm flipH="1">
            <a:off x="1403648" y="2600087"/>
            <a:ext cx="648072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 flipV="1">
            <a:off x="4644008" y="2276872"/>
            <a:ext cx="0" cy="31606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Скругленный прямоугольник 32"/>
          <p:cNvSpPr/>
          <p:nvPr/>
        </p:nvSpPr>
        <p:spPr>
          <a:xfrm>
            <a:off x="251520" y="2828605"/>
            <a:ext cx="1800200" cy="49377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sz="11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Сектор</a:t>
            </a:r>
          </a:p>
          <a:p>
            <a:pPr algn="ctr" eaLnBrk="0" hangingPunct="0">
              <a:defRPr/>
            </a:pPr>
            <a:r>
              <a:rPr lang="ru-RU" sz="11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стратегического развития</a:t>
            </a:r>
            <a:endParaRPr lang="ru-RU" sz="11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4932040" y="2815536"/>
            <a:ext cx="1728192" cy="50684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sz="1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ru-RU" sz="9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Сектор </a:t>
            </a:r>
          </a:p>
          <a:p>
            <a:pPr algn="ctr" eaLnBrk="0" hangingPunct="0">
              <a:defRPr/>
            </a:pPr>
            <a:r>
              <a:rPr lang="ru-RU" sz="9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финансового, кадрового и материального учета</a:t>
            </a:r>
            <a:endParaRPr lang="ru-RU" sz="9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6993343" y="2852935"/>
            <a:ext cx="2043153" cy="53561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sz="11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ru-RU" sz="11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Сектор </a:t>
            </a:r>
          </a:p>
          <a:p>
            <a:pPr algn="ctr" eaLnBrk="0" hangingPunct="0">
              <a:defRPr/>
            </a:pPr>
            <a:r>
              <a:rPr lang="ru-RU" sz="11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международного сотрудничества</a:t>
            </a:r>
            <a:endParaRPr lang="ru-RU" sz="11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2288127" y="3356992"/>
            <a:ext cx="2283873" cy="180020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 algn="just" eaLnBrk="0" hangingPunct="0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Осуществление политики и проведение работ в области информационных технологий и информационного обеспечения деятельности МГС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 flipV="1">
            <a:off x="1403648" y="2594455"/>
            <a:ext cx="0" cy="21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flipV="1">
            <a:off x="5652120" y="2592288"/>
            <a:ext cx="0" cy="21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flipV="1">
            <a:off x="7884368" y="2592288"/>
            <a:ext cx="0" cy="216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Скругленный прямоугольник 51"/>
          <p:cNvSpPr/>
          <p:nvPr/>
        </p:nvSpPr>
        <p:spPr>
          <a:xfrm>
            <a:off x="167257" y="5445224"/>
            <a:ext cx="7717111" cy="115212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 algn="just" eaLnBrk="0" hangingPunct="0">
              <a:defRPr/>
            </a:pPr>
            <a:r>
              <a:rPr lang="ru-RU" sz="1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Источники  финансирования по усилению (</a:t>
            </a:r>
            <a:r>
              <a:rPr lang="ru-RU" sz="1400" b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доукомлектованию</a:t>
            </a:r>
            <a:r>
              <a:rPr lang="ru-RU" sz="1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 Бюро по стандартам МГС:</a:t>
            </a:r>
          </a:p>
          <a:p>
            <a:pPr marL="171450" indent="-171450" algn="just" eaLnBrk="0" hangingPunct="0">
              <a:buFontTx/>
              <a:buChar char="-"/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Членские взносы на уровне 14 000 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уе</a:t>
            </a:r>
            <a:endPara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 algn="just" eaLnBrk="0" hangingPunct="0">
              <a:buFontTx/>
              <a:buChar char="-"/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Отчисления от продаж ГОСТ</a:t>
            </a:r>
          </a:p>
          <a:p>
            <a:pPr marL="171450" indent="-171450" algn="just" eaLnBrk="0" hangingPunct="0">
              <a:buFontTx/>
              <a:buChar char="-"/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Проведение обучающих программ и семинаров на коммерческой основе</a:t>
            </a:r>
          </a:p>
          <a:p>
            <a:pPr marL="171450" indent="-171450" algn="just" eaLnBrk="0" hangingPunct="0">
              <a:buFontTx/>
              <a:buChar char="-"/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др. источники финансирования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4788023" y="3342678"/>
            <a:ext cx="2016225" cy="1814514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 algn="just" eaLnBrk="0" hangingPunct="0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Общие организационные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вопросов обеспечения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финансовой деятельности, кадровой политики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Бюро по стандартам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МГС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35496" y="3333047"/>
            <a:ext cx="2160240" cy="1896153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 algn="just" eaLnBrk="0" hangingPunct="0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стратегии развития межгосударственной стандартизации</a:t>
            </a:r>
          </a:p>
          <a:p>
            <a:pPr algn="just" eaLnBrk="0" hangingPunct="0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Разработка и подготовка предложений по стратегической политике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6948264" y="3388547"/>
            <a:ext cx="2146774" cy="1768645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 algn="just" eaLnBrk="0" hangingPunct="0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Организации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подготовки и проведения мероприятий в рамках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международного сотрудничества</a:t>
            </a:r>
          </a:p>
          <a:p>
            <a:pPr algn="just" eaLnBrk="0" hangingPunct="0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предложений по развитию международного сотрудничества</a:t>
            </a:r>
          </a:p>
        </p:txBody>
      </p:sp>
      <p:cxnSp>
        <p:nvCxnSpPr>
          <p:cNvPr id="69" name="Прямая соединительная линия 68"/>
          <p:cNvCxnSpPr/>
          <p:nvPr/>
        </p:nvCxnSpPr>
        <p:spPr>
          <a:xfrm flipV="1">
            <a:off x="3491880" y="2600087"/>
            <a:ext cx="0" cy="25284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9605" y="24674"/>
            <a:ext cx="2584395" cy="330563"/>
          </a:xfrm>
        </p:spPr>
        <p:txBody>
          <a:bodyPr/>
          <a:lstStyle/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</a:rPr>
              <a:t>5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9419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24"/>
          <p:cNvSpPr>
            <a:spLocks noChangeArrowheads="1"/>
          </p:cNvSpPr>
          <p:nvPr/>
        </p:nvSpPr>
        <p:spPr bwMode="auto">
          <a:xfrm>
            <a:off x="3850698" y="3518581"/>
            <a:ext cx="5328592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2">
              <a:schemeClr val="bg2">
                <a:alpha val="50000"/>
              </a:schemeClr>
            </a:prstShdw>
          </a:effectLst>
        </p:spPr>
        <p:txBody>
          <a:bodyPr wrap="square" anchor="ctr">
            <a:spAutoFit/>
          </a:bodyPr>
          <a:lstStyle/>
          <a:p>
            <a:pPr algn="r">
              <a:defRPr/>
            </a:pPr>
            <a:endParaRPr lang="ru-RU" sz="3200" b="1" dirty="0">
              <a:solidFill>
                <a:srgbClr val="000099"/>
              </a:solidFill>
              <a:ea typeface="Arial Unicode MS"/>
              <a:cs typeface="Arial Unicode MS"/>
            </a:endParaRPr>
          </a:p>
          <a:p>
            <a:pPr algn="r">
              <a:defRPr/>
            </a:pPr>
            <a:r>
              <a:rPr lang="en-US" sz="2400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/>
                <a:cs typeface="Arial Unicode MS"/>
              </a:rPr>
              <a:t> </a:t>
            </a:r>
            <a:endParaRPr lang="ru-RU" sz="2400" b="1" dirty="0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Arial Unicode MS"/>
              <a:cs typeface="Arial Unicode MS"/>
            </a:endParaRPr>
          </a:p>
          <a:p>
            <a:pPr algn="r">
              <a:defRPr/>
            </a:pPr>
            <a:endParaRPr lang="ru-RU" sz="3200" b="1" dirty="0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Arial Unicode MS"/>
              <a:cs typeface="Arial Unicode MS"/>
            </a:endParaRPr>
          </a:p>
          <a:p>
            <a:pPr algn="r">
              <a:defRPr/>
            </a:pPr>
            <a:endParaRPr lang="ru-RU" sz="3200" b="1" dirty="0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Arial Unicode MS"/>
              <a:cs typeface="Arial Unicode MS"/>
            </a:endParaRPr>
          </a:p>
          <a:p>
            <a:pPr marL="895350" algn="just">
              <a:defRPr/>
            </a:pPr>
            <a:r>
              <a:rPr lang="ru-RU" dirty="0" smtClean="0">
                <a:latin typeface="Arial" pitchFamily="34" charset="0"/>
                <a:ea typeface="Arial Unicode MS"/>
                <a:cs typeface="Arial" pitchFamily="34" charset="0"/>
              </a:rPr>
              <a:t>Комитет технического регулирования </a:t>
            </a:r>
            <a:endParaRPr lang="en-US" dirty="0" smtClean="0">
              <a:latin typeface="Arial" pitchFamily="34" charset="0"/>
              <a:ea typeface="Arial Unicode MS"/>
              <a:cs typeface="Arial" pitchFamily="34" charset="0"/>
            </a:endParaRPr>
          </a:p>
          <a:p>
            <a:pPr marL="895350">
              <a:defRPr/>
            </a:pPr>
            <a:r>
              <a:rPr lang="ru-RU" dirty="0" smtClean="0">
                <a:latin typeface="Arial" pitchFamily="34" charset="0"/>
                <a:ea typeface="Arial Unicode MS"/>
                <a:cs typeface="Arial" pitchFamily="34" charset="0"/>
              </a:rPr>
              <a:t>и метрологии</a:t>
            </a:r>
            <a:endParaRPr lang="en-US" dirty="0" smtClean="0">
              <a:latin typeface="Arial" pitchFamily="34" charset="0"/>
              <a:ea typeface="Arial Unicode MS"/>
              <a:cs typeface="Arial" pitchFamily="34" charset="0"/>
            </a:endParaRPr>
          </a:p>
          <a:p>
            <a:pPr marL="895350">
              <a:defRPr/>
            </a:pPr>
            <a:endParaRPr lang="en-US" dirty="0">
              <a:latin typeface="Arial" pitchFamily="34" charset="0"/>
              <a:ea typeface="Arial Unicode MS"/>
              <a:cs typeface="Arial" pitchFamily="34" charset="0"/>
            </a:endParaRPr>
          </a:p>
          <a:p>
            <a:pPr marL="895350">
              <a:defRPr/>
            </a:pPr>
            <a:r>
              <a:rPr lang="ru-RU" dirty="0" smtClean="0">
                <a:latin typeface="Verdana" pitchFamily="34" charset="0"/>
                <a:ea typeface="Arial Unicode MS"/>
                <a:cs typeface="Arial Unicode MS"/>
              </a:rPr>
              <a:t>Тел</a:t>
            </a:r>
            <a:r>
              <a:rPr lang="ru-RU" dirty="0">
                <a:latin typeface="Verdana" pitchFamily="34" charset="0"/>
                <a:ea typeface="Arial Unicode MS"/>
                <a:cs typeface="Arial Unicode MS"/>
              </a:rPr>
              <a:t>.: +7 (7172) 270-701, </a:t>
            </a:r>
            <a:r>
              <a:rPr lang="ru-RU" dirty="0" smtClean="0">
                <a:latin typeface="Verdana" pitchFamily="34" charset="0"/>
                <a:ea typeface="Arial Unicode MS"/>
                <a:cs typeface="Arial Unicode MS"/>
              </a:rPr>
              <a:t>270-70</a:t>
            </a:r>
            <a:r>
              <a:rPr lang="en-US" dirty="0" smtClean="0">
                <a:latin typeface="Verdana" pitchFamily="34" charset="0"/>
                <a:ea typeface="Arial Unicode MS"/>
                <a:cs typeface="Arial Unicode MS"/>
              </a:rPr>
              <a:t>2</a:t>
            </a:r>
            <a:r>
              <a:rPr lang="ru-RU" dirty="0">
                <a:latin typeface="Verdana" pitchFamily="34" charset="0"/>
                <a:ea typeface="Arial Unicode MS"/>
                <a:cs typeface="Arial Unicode MS"/>
              </a:rPr>
              <a:t/>
            </a:r>
            <a:br>
              <a:rPr lang="ru-RU" dirty="0">
                <a:latin typeface="Verdana" pitchFamily="34" charset="0"/>
                <a:ea typeface="Arial Unicode MS"/>
                <a:cs typeface="Arial Unicode MS"/>
              </a:rPr>
            </a:br>
            <a:r>
              <a:rPr lang="en-US" dirty="0" smtClean="0">
                <a:latin typeface="Verdana" pitchFamily="34" charset="0"/>
                <a:ea typeface="Arial Unicode MS"/>
                <a:cs typeface="Arial Unicode MS"/>
              </a:rPr>
              <a:t>www.memst.kz</a:t>
            </a:r>
            <a:endParaRPr lang="ru-RU" dirty="0">
              <a:latin typeface="Verdana" pitchFamily="34" charset="0"/>
              <a:ea typeface="Arial Unicode MS"/>
              <a:cs typeface="Arial Unicode MS"/>
            </a:endParaRPr>
          </a:p>
        </p:txBody>
      </p:sp>
      <p:sp>
        <p:nvSpPr>
          <p:cNvPr id="8" name="TextBox 2"/>
          <p:cNvSpPr txBox="1">
            <a:spLocks noChangeArrowheads="1"/>
          </p:cNvSpPr>
          <p:nvPr/>
        </p:nvSpPr>
        <p:spPr bwMode="auto">
          <a:xfrm>
            <a:off x="179512" y="2977961"/>
            <a:ext cx="95821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005A9E"/>
                </a:solidFill>
                <a:latin typeface="Verdana" pitchFamily="34" charset="0"/>
              </a:rPr>
              <a:t>БЛАГОДАРЮ ЗА ВНИМАНИЕ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9605" y="24674"/>
            <a:ext cx="2584395" cy="330563"/>
          </a:xfr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55700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2156</TotalTime>
  <Words>606</Words>
  <Application>Microsoft Office PowerPoint</Application>
  <PresentationFormat>Экран (4:3)</PresentationFormat>
  <Paragraphs>100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Предложения государств членов МГС  по совершенствованию структуры МГС</vt:lpstr>
      <vt:lpstr>На заседаниях Научно-технических комиссий по направлениям деятельности (стандартизация, метрология, оценка соответствия, аккредитация) вопрос по совершенствованию направлений деятельности МГС выносился для обсуждения на заседаниях по стандартизации, метрологии и аккредитации.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User</cp:lastModifiedBy>
  <cp:revision>106</cp:revision>
  <cp:lastPrinted>2016-06-23T03:02:39Z</cp:lastPrinted>
  <dcterms:created xsi:type="dcterms:W3CDTF">2016-06-06T04:16:06Z</dcterms:created>
  <dcterms:modified xsi:type="dcterms:W3CDTF">2016-06-25T10:52:49Z</dcterms:modified>
</cp:coreProperties>
</file>